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1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3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0D9FB-C1C2-4075-A70E-0C301533F4B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7B1B-FA71-43CA-93D0-7C7500E5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010543"/>
          </a:xfrm>
        </p:spPr>
        <p:txBody>
          <a:bodyPr>
            <a:normAutofit fontScale="90000"/>
          </a:bodyPr>
          <a:lstStyle/>
          <a:p>
            <a:r>
              <a:rPr lang="ar-IQ" sz="3200" dirty="0" smtClean="0"/>
              <a:t>محاضرة 1 معدات ما بعد الحصاد </a:t>
            </a:r>
            <a:br>
              <a:rPr lang="ar-IQ" sz="3200" dirty="0" smtClean="0"/>
            </a:br>
            <a:r>
              <a:rPr lang="ar-IQ" sz="3200" dirty="0" smtClean="0"/>
              <a:t>الرابع مكائن والات زراعية</a:t>
            </a:r>
            <a:endParaRPr lang="en-US" sz="32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pPr algn="r"/>
            <a:r>
              <a:rPr lang="ar-IQ" dirty="0" smtClean="0">
                <a:solidFill>
                  <a:schemeClr val="tx1"/>
                </a:solidFill>
              </a:rPr>
              <a:t>اهداف المحاضرة </a:t>
            </a:r>
          </a:p>
          <a:p>
            <a:pPr algn="r"/>
            <a:r>
              <a:rPr lang="ar-IQ" dirty="0" smtClean="0">
                <a:solidFill>
                  <a:schemeClr val="tx1"/>
                </a:solidFill>
              </a:rPr>
              <a:t>1- تعريف معدات ما بعد الحصاد</a:t>
            </a:r>
          </a:p>
          <a:p>
            <a:pPr algn="r"/>
            <a:r>
              <a:rPr lang="ar-IQ" dirty="0" smtClean="0">
                <a:solidFill>
                  <a:schemeClr val="tx1"/>
                </a:solidFill>
              </a:rPr>
              <a:t>2- اهمية واهداف معدات ما بعد الحصاد واسباب الفاقد في المحصول بعد الحصاد  </a:t>
            </a:r>
          </a:p>
          <a:p>
            <a:pPr algn="r"/>
            <a:r>
              <a:rPr lang="ar-IQ" dirty="0" smtClean="0">
                <a:solidFill>
                  <a:schemeClr val="tx1"/>
                </a:solidFill>
              </a:rPr>
              <a:t>3- تصنيف المحاصيل الزراعية حسب تكنلوجيا ما بعد الحصاد </a:t>
            </a:r>
          </a:p>
        </p:txBody>
      </p:sp>
      <p:pic>
        <p:nvPicPr>
          <p:cNvPr id="4" name="شريحة 1 م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43516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شريحة 2 م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59874" cy="27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شريحة 3 - م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9713"/>
            <a:ext cx="74411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شريحة 4- م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792088"/>
          </a:xfrm>
        </p:spPr>
        <p:txBody>
          <a:bodyPr>
            <a:normAutofit/>
          </a:bodyPr>
          <a:lstStyle/>
          <a:p>
            <a:r>
              <a:rPr lang="ar-IQ" sz="2400" b="1" dirty="0" smtClean="0"/>
              <a:t>انواع معدات ما بعد الحصاد </a:t>
            </a:r>
            <a:endParaRPr lang="en-US" sz="24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32048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dirty="0" smtClean="0">
                <a:solidFill>
                  <a:schemeClr val="tx1"/>
                </a:solidFill>
              </a:rPr>
              <a:t>فيما يلي فهرس للمعدات الخاصة بعمليات ما بعد الحصاد سنتناولها في المحاضرات تباعا خلال هذا الفصل الدراسي :</a:t>
            </a:r>
          </a:p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b="1" dirty="0" smtClean="0">
                <a:solidFill>
                  <a:schemeClr val="tx1"/>
                </a:solidFill>
              </a:rPr>
              <a:t>اولا</a:t>
            </a:r>
            <a:r>
              <a:rPr lang="ar-IQ" sz="2400" dirty="0" smtClean="0">
                <a:solidFill>
                  <a:schemeClr val="tx1"/>
                </a:solidFill>
              </a:rPr>
              <a:t> – معدات النقل والتداول </a:t>
            </a:r>
          </a:p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dirty="0" smtClean="0">
                <a:solidFill>
                  <a:schemeClr val="tx1"/>
                </a:solidFill>
              </a:rPr>
              <a:t>     أ- المقطورات  والعربات  ب- النواقل بالبريمة  ج- النواقل بالهواء </a:t>
            </a:r>
          </a:p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dirty="0" smtClean="0">
                <a:solidFill>
                  <a:schemeClr val="tx1"/>
                </a:solidFill>
              </a:rPr>
              <a:t>     ء- النواقل بالدلاء  ه- النواقل بالسيور </a:t>
            </a:r>
          </a:p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b="1" dirty="0" smtClean="0">
                <a:solidFill>
                  <a:schemeClr val="tx1"/>
                </a:solidFill>
              </a:rPr>
              <a:t>ثانيا</a:t>
            </a:r>
            <a:r>
              <a:rPr lang="ar-IQ" sz="2400" dirty="0" smtClean="0">
                <a:solidFill>
                  <a:schemeClr val="tx1"/>
                </a:solidFill>
              </a:rPr>
              <a:t>- معدات التنظيف والفصل </a:t>
            </a:r>
          </a:p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dirty="0" smtClean="0">
                <a:solidFill>
                  <a:schemeClr val="tx1"/>
                </a:solidFill>
              </a:rPr>
              <a:t>   أ- الغربال الهزاز  ب- الغربال الطاحون( </a:t>
            </a:r>
            <a:r>
              <a:rPr lang="en-US" sz="2400" dirty="0" smtClean="0">
                <a:solidFill>
                  <a:schemeClr val="tx1"/>
                </a:solidFill>
              </a:rPr>
              <a:t>Millerator</a:t>
            </a:r>
            <a:r>
              <a:rPr lang="ar-IQ" sz="2400" dirty="0" smtClean="0">
                <a:solidFill>
                  <a:schemeClr val="tx1"/>
                </a:solidFill>
              </a:rPr>
              <a:t>)  ج- الغربال الاسطواني ء- غربال السكينة  ه- الغربال بالفرشاة  و- الفصل بالمغناطيس</a:t>
            </a:r>
          </a:p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b="1" dirty="0" smtClean="0">
                <a:solidFill>
                  <a:schemeClr val="tx1"/>
                </a:solidFill>
              </a:rPr>
              <a:t>ثالثا</a:t>
            </a:r>
            <a:r>
              <a:rPr lang="ar-IQ" sz="2400" dirty="0" smtClean="0">
                <a:solidFill>
                  <a:schemeClr val="tx1"/>
                </a:solidFill>
              </a:rPr>
              <a:t>- معدات الفرز </a:t>
            </a:r>
          </a:p>
          <a:p>
            <a:pPr algn="r" rtl="1"/>
            <a:r>
              <a:rPr lang="ar-IQ" sz="2400" dirty="0">
                <a:solidFill>
                  <a:schemeClr val="tx1"/>
                </a:solidFill>
              </a:rPr>
              <a:t> </a:t>
            </a:r>
            <a:r>
              <a:rPr lang="ar-IQ" sz="2400" dirty="0" smtClean="0">
                <a:solidFill>
                  <a:schemeClr val="tx1"/>
                </a:solidFill>
              </a:rPr>
              <a:t>  أ- فرز حسب الثقل النوعي ب- فرز حسب خواص السطح ج- فرز حسب الخواص الميكانيكية للمواد  ء- فرز حسب اللون ه- فرز حسب الحجم  و- فرز حسب الشكل  ل- الفرز الضوئي ومنه فراز الانعكاس الضوئي وفراز النفاذية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شريحة 5- م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4162474"/>
          </a:xfrm>
        </p:spPr>
        <p:txBody>
          <a:bodyPr>
            <a:normAutofit/>
          </a:bodyPr>
          <a:lstStyle/>
          <a:p>
            <a:pPr algn="r" rtl="1"/>
            <a:r>
              <a:rPr lang="ar-IQ" sz="2400" b="1" dirty="0" smtClean="0"/>
              <a:t> رابعا </a:t>
            </a:r>
            <a:r>
              <a:rPr lang="ar-IQ" sz="2400" dirty="0" smtClean="0"/>
              <a:t>– معدات التدريج </a:t>
            </a:r>
            <a:br>
              <a:rPr lang="ar-IQ" sz="2400" dirty="0" smtClean="0"/>
            </a:br>
            <a:r>
              <a:rPr lang="ar-IQ" sz="2400" dirty="0"/>
              <a:t> </a:t>
            </a:r>
            <a:r>
              <a:rPr lang="ar-IQ" sz="2400" b="1" dirty="0" smtClean="0"/>
              <a:t>خامسا</a:t>
            </a:r>
            <a:r>
              <a:rPr lang="ar-IQ" sz="2400" dirty="0" smtClean="0"/>
              <a:t>- معدات التعقيم ومنها معدات التبخير </a:t>
            </a:r>
            <a:br>
              <a:rPr lang="ar-IQ" sz="2400" dirty="0" smtClean="0"/>
            </a:br>
            <a:r>
              <a:rPr lang="ar-IQ" sz="2400" dirty="0"/>
              <a:t> </a:t>
            </a:r>
            <a:r>
              <a:rPr lang="ar-IQ" sz="2400" b="1" dirty="0" smtClean="0"/>
              <a:t>سادسا</a:t>
            </a:r>
            <a:r>
              <a:rPr lang="ar-IQ" sz="2400" dirty="0" smtClean="0"/>
              <a:t>- معدات التعبئة والحفظ او الخزن </a:t>
            </a:r>
            <a:br>
              <a:rPr lang="ar-IQ" sz="2400" dirty="0" smtClean="0"/>
            </a:br>
            <a:r>
              <a:rPr lang="ar-IQ" sz="2400" dirty="0"/>
              <a:t> </a:t>
            </a:r>
            <a:r>
              <a:rPr lang="ar-IQ" sz="2400" dirty="0" smtClean="0"/>
              <a:t>       </a:t>
            </a:r>
            <a:r>
              <a:rPr lang="ar-IQ" sz="2400" b="1" dirty="0" smtClean="0"/>
              <a:t>أ</a:t>
            </a:r>
            <a:r>
              <a:rPr lang="ar-IQ" sz="2400" dirty="0" smtClean="0"/>
              <a:t>- معدات الحفظ والخزن </a:t>
            </a:r>
            <a:r>
              <a:rPr lang="ar-IQ" sz="2400" b="1" dirty="0" smtClean="0"/>
              <a:t>للفاكهة  </a:t>
            </a:r>
            <a:r>
              <a:rPr lang="ar-IQ" sz="2400" dirty="0" smtClean="0"/>
              <a:t>1- التبريد الاولي بالماء 2- التبريد التبخيري </a:t>
            </a:r>
            <a:br>
              <a:rPr lang="ar-IQ" sz="2400" dirty="0" smtClean="0"/>
            </a:br>
            <a:r>
              <a:rPr lang="ar-IQ" sz="2400" dirty="0"/>
              <a:t> </a:t>
            </a:r>
            <a:r>
              <a:rPr lang="ar-IQ" sz="2400" dirty="0" smtClean="0"/>
              <a:t>       3- التبريد بدفع الهواء  وكذلك اساليب الحفظ بالتجفيف </a:t>
            </a:r>
            <a:br>
              <a:rPr lang="ar-IQ" sz="2400" dirty="0" smtClean="0"/>
            </a:br>
            <a:r>
              <a:rPr lang="ar-IQ" sz="2400" dirty="0"/>
              <a:t> </a:t>
            </a:r>
            <a:r>
              <a:rPr lang="ar-IQ" sz="2400" dirty="0" smtClean="0"/>
              <a:t>     </a:t>
            </a:r>
            <a:r>
              <a:rPr lang="ar-IQ" sz="2400" b="1" dirty="0" smtClean="0"/>
              <a:t>ب</a:t>
            </a:r>
            <a:r>
              <a:rPr lang="ar-IQ" sz="2400" dirty="0" smtClean="0"/>
              <a:t>- </a:t>
            </a:r>
            <a:r>
              <a:rPr lang="ar-IQ" sz="2400" dirty="0">
                <a:solidFill>
                  <a:prstClr val="black"/>
                </a:solidFill>
              </a:rPr>
              <a:t>معدات الحفظ والخزن </a:t>
            </a:r>
            <a:r>
              <a:rPr lang="ar-IQ" sz="2400" b="1" dirty="0" smtClean="0">
                <a:solidFill>
                  <a:prstClr val="black"/>
                </a:solidFill>
              </a:rPr>
              <a:t>للأعلاف الخشنة </a:t>
            </a:r>
            <a:r>
              <a:rPr lang="ar-IQ" sz="2400" dirty="0" smtClean="0">
                <a:solidFill>
                  <a:prstClr val="black"/>
                </a:solidFill>
              </a:rPr>
              <a:t>ومنها 1- التجفيف الطبيعي بالشمس </a:t>
            </a:r>
            <a:br>
              <a:rPr lang="ar-IQ" sz="2400" dirty="0" smtClean="0">
                <a:solidFill>
                  <a:prstClr val="black"/>
                </a:solidFill>
              </a:rPr>
            </a:br>
            <a:r>
              <a:rPr lang="ar-IQ" sz="2400" dirty="0">
                <a:solidFill>
                  <a:prstClr val="black"/>
                </a:solidFill>
              </a:rPr>
              <a:t> </a:t>
            </a:r>
            <a:r>
              <a:rPr lang="ar-IQ" sz="2400" dirty="0" smtClean="0">
                <a:solidFill>
                  <a:prstClr val="black"/>
                </a:solidFill>
              </a:rPr>
              <a:t>     2- التجفيف الصناعي  ومنه التجفيف بالسير او الحزام المستمر , التجفيف بدرجات</a:t>
            </a:r>
            <a:br>
              <a:rPr lang="ar-IQ" sz="2400" dirty="0" smtClean="0">
                <a:solidFill>
                  <a:prstClr val="black"/>
                </a:solidFill>
              </a:rPr>
            </a:br>
            <a:r>
              <a:rPr lang="ar-IQ" sz="2400" dirty="0">
                <a:solidFill>
                  <a:prstClr val="black"/>
                </a:solidFill>
              </a:rPr>
              <a:t> </a:t>
            </a:r>
            <a:r>
              <a:rPr lang="ar-IQ" sz="2400" dirty="0" smtClean="0">
                <a:solidFill>
                  <a:prstClr val="black"/>
                </a:solidFill>
              </a:rPr>
              <a:t>     الحرارة العالية , التجفيف بدفع الهواء , والمجففات الكهربائية </a:t>
            </a:r>
            <a:br>
              <a:rPr lang="ar-IQ" sz="2400" dirty="0" smtClean="0">
                <a:solidFill>
                  <a:prstClr val="black"/>
                </a:solidFill>
              </a:rPr>
            </a:br>
            <a:r>
              <a:rPr lang="ar-IQ" sz="2400" dirty="0">
                <a:solidFill>
                  <a:prstClr val="black"/>
                </a:solidFill>
              </a:rPr>
              <a:t> </a:t>
            </a:r>
            <a:r>
              <a:rPr lang="ar-IQ" sz="2400" dirty="0" smtClean="0">
                <a:solidFill>
                  <a:prstClr val="black"/>
                </a:solidFill>
              </a:rPr>
              <a:t>      </a:t>
            </a:r>
            <a:r>
              <a:rPr lang="ar-IQ" sz="2400" b="1" dirty="0" smtClean="0">
                <a:solidFill>
                  <a:prstClr val="black"/>
                </a:solidFill>
              </a:rPr>
              <a:t>ج</a:t>
            </a:r>
            <a:r>
              <a:rPr lang="ar-IQ" sz="2400" dirty="0" smtClean="0">
                <a:solidFill>
                  <a:prstClr val="black"/>
                </a:solidFill>
              </a:rPr>
              <a:t>- </a:t>
            </a:r>
            <a:r>
              <a:rPr lang="ar-IQ" sz="2400" dirty="0">
                <a:solidFill>
                  <a:prstClr val="black"/>
                </a:solidFill>
              </a:rPr>
              <a:t>معدات الحفظ والخزن </a:t>
            </a:r>
            <a:r>
              <a:rPr lang="ar-IQ" sz="2400" b="1" dirty="0" smtClean="0">
                <a:solidFill>
                  <a:prstClr val="black"/>
                </a:solidFill>
              </a:rPr>
              <a:t>للحبوب </a:t>
            </a:r>
            <a:endParaRPr lang="en-US" sz="2400" dirty="0"/>
          </a:p>
        </p:txBody>
      </p:sp>
      <p:pic>
        <p:nvPicPr>
          <p:cNvPr id="3" name="شريحة 6- م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157</Words>
  <Application>Microsoft Office PowerPoint</Application>
  <PresentationFormat>عرض على الشاشة (3:4)‏</PresentationFormat>
  <Paragraphs>15</Paragraphs>
  <Slides>6</Slides>
  <Notes>0</Notes>
  <HiddenSlides>0</HiddenSlides>
  <MMClips>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محاضرة 1 معدات ما بعد الحصاد  الرابع مكائن والات زراعية</vt:lpstr>
      <vt:lpstr>عرض تقديمي في PowerPoint</vt:lpstr>
      <vt:lpstr>عرض تقديمي في PowerPoint</vt:lpstr>
      <vt:lpstr>عرض تقديمي في PowerPoint</vt:lpstr>
      <vt:lpstr>انواع معدات ما بعد الحصاد </vt:lpstr>
      <vt:lpstr> رابعا – معدات التدريج   خامسا- معدات التعقيم ومنها معدات التبخير   سادسا- معدات التعبئة والحفظ او الخزن          أ- معدات الحفظ والخزن للفاكهة  1- التبريد الاولي بالماء 2- التبريد التبخيري          3- التبريد بدفع الهواء  وكذلك اساليب الحفظ بالتجفيف        ب- معدات الحفظ والخزن للأعلاف الخشنة ومنها 1- التجفيف الطبيعي بالشمس        2- التجفيف الصناعي  ومنه التجفيف بالسير او الحزام المستمر , التجفيف بدرجات       الحرارة العالية , التجفيف بدفع الهواء , والمجففات الكهربائية         ج- معدات الحفظ والخزن للحبوب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11</cp:revision>
  <dcterms:created xsi:type="dcterms:W3CDTF">2020-05-06T15:39:17Z</dcterms:created>
  <dcterms:modified xsi:type="dcterms:W3CDTF">2020-05-06T18:05:13Z</dcterms:modified>
</cp:coreProperties>
</file>